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9" r:id="rId2"/>
    <p:sldId id="303" r:id="rId3"/>
    <p:sldId id="270" r:id="rId4"/>
    <p:sldId id="420" r:id="rId5"/>
    <p:sldId id="421" r:id="rId6"/>
    <p:sldId id="418" r:id="rId7"/>
    <p:sldId id="419" r:id="rId8"/>
    <p:sldId id="422" r:id="rId9"/>
    <p:sldId id="423" r:id="rId10"/>
    <p:sldId id="424" r:id="rId11"/>
    <p:sldId id="425" r:id="rId12"/>
    <p:sldId id="426" r:id="rId13"/>
    <p:sldId id="428" r:id="rId14"/>
    <p:sldId id="429" r:id="rId15"/>
    <p:sldId id="430" r:id="rId16"/>
    <p:sldId id="431" r:id="rId17"/>
    <p:sldId id="432" r:id="rId18"/>
    <p:sldId id="433" r:id="rId19"/>
    <p:sldId id="442" r:id="rId20"/>
    <p:sldId id="443" r:id="rId21"/>
    <p:sldId id="434" r:id="rId22"/>
    <p:sldId id="444" r:id="rId23"/>
    <p:sldId id="435" r:id="rId24"/>
    <p:sldId id="436" r:id="rId25"/>
    <p:sldId id="437" r:id="rId26"/>
    <p:sldId id="438" r:id="rId27"/>
    <p:sldId id="439" r:id="rId28"/>
    <p:sldId id="440" r:id="rId29"/>
    <p:sldId id="441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393"/>
    <a:srgbClr val="006646"/>
    <a:srgbClr val="9CCB3B"/>
    <a:srgbClr val="BB17AB"/>
    <a:srgbClr val="E4F1ED"/>
    <a:srgbClr val="FFFFFF"/>
    <a:srgbClr val="F0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21" autoAdjust="0"/>
    <p:restoredTop sz="95906" autoAdjust="0"/>
  </p:normalViewPr>
  <p:slideViewPr>
    <p:cSldViewPr snapToGrid="0">
      <p:cViewPr varScale="1">
        <p:scale>
          <a:sx n="112" d="100"/>
          <a:sy n="112" d="100"/>
        </p:scale>
        <p:origin x="-252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F719B-F475-480E-B538-5B8C43560A82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42A14-DC5F-4CFD-B1CC-C39BFA668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108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9T13:30:01.403"/>
    </inkml:context>
    <inkml:brush xml:id="br0">
      <inkml:brushProperty name="width" value="0.025" units="cm"/>
      <inkml:brushProperty name="height" value="0.025" units="cm"/>
      <inkml:brushProperty name="color" value="#ED1C24"/>
    </inkml:brush>
  </inkml:definitions>
  <inkml:traceGroup>
    <inkml:annotationXML>
      <emma:emma xmlns:emma="http://www.w3.org/2003/04/emma" version="1.0">
        <emma:interpretation id="{E6199E59-20B6-46B4-971F-0DF46E8CA333}" emma:medium="tactile" emma:mode="ink">
          <msink:context xmlns:msink="http://schemas.microsoft.com/ink/2010/main" type="writingRegion" rotatedBoundingBox="11541,9618 27495,1855 31676,10448 15722,18211"/>
        </emma:interpretation>
      </emma:emma>
    </inkml:annotationXML>
    <inkml:traceGroup>
      <inkml:annotationXML>
        <emma:emma xmlns:emma="http://www.w3.org/2003/04/emma" version="1.0">
          <emma:interpretation id="{7DED664D-5027-48AE-AF63-C7D08940CC31}" emma:medium="tactile" emma:mode="ink">
            <msink:context xmlns:msink="http://schemas.microsoft.com/ink/2010/main" type="paragraph" rotatedBoundingBox="13580,10667 28298,3505 29316,5599 14599,127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9CC14F-5CF7-4364-A0B2-1820610AFA34}" emma:medium="tactile" emma:mode="ink">
              <msink:context xmlns:msink="http://schemas.microsoft.com/ink/2010/main" type="line" rotatedBoundingBox="13580,10667 28298,3505 29316,5599 14599,12761"/>
            </emma:interpretation>
          </emma:emma>
        </inkml:annotationXML>
        <inkml:traceGroup>
          <inkml:annotationXML>
            <emma:emma xmlns:emma="http://www.w3.org/2003/04/emma" version="1.0">
              <emma:interpretation id="{5AC48790-5943-48B3-8612-B90CC110A1AB}" emma:medium="tactile" emma:mode="ink">
                <msink:context xmlns:msink="http://schemas.microsoft.com/ink/2010/main" type="inkWord" rotatedBoundingBox="13634,10778 19829,7763 20640,9430 14445,12445"/>
              </emma:interpretation>
              <emma:one-of disjunction-type="recognition" id="oneOf0">
                <emma:interpretation id="interp0" emma:lang="en-US" emma:confidence="0">
                  <emma:literal>material</emma:literal>
                </emma:interpretation>
                <emma:interpretation id="interp1" emma:lang="en-US" emma:confidence="0">
                  <emma:literal>Material</emma:literal>
                </emma:interpretation>
                <emma:interpretation id="interp2" emma:lang="en-US" emma:confidence="0">
                  <emma:literal>materiel</emma:literal>
                </emma:interpretation>
                <emma:interpretation id="interp3" emma:lang="en-US" emma:confidence="0">
                  <emma:literal>Materiel</emma:literal>
                </emma:interpretation>
                <emma:interpretation id="interp4" emma:lang="en-US" emma:confidence="0">
                  <emma:literal>maternal</emma:literal>
                </emma:interpretation>
              </emma:one-of>
            </emma:emma>
          </inkml:annotationXML>
          <inkml:trace contextRef="#ctx0" brushRef="#br0">19064 9928 6784,'-8'54'2624,"8"-54"-1408,14 55-1280,-5-35 32,1 6-64,5 8-2976,3-1 1664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105A7-C230-4FBB-8DCE-F34BFD16411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6DC9D-B8F8-4B1B-8451-EEF99A8DF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09" indent="-285734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2937" indent="-228587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112" indent="-228587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287" indent="-228587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1F50C2EE-7621-48A3-80CF-4C28BFEE5757}" type="slidenum">
              <a:rPr lang="en-US">
                <a:latin typeface="Arial" charset="0"/>
              </a:rPr>
              <a:pPr/>
              <a:t>3</a:t>
            </a:fld>
            <a:endParaRPr lang="en-US" dirty="0">
              <a:latin typeface="Arial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49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27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28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29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8A976D-E37B-4F11-9B80-6ADD4F60F9B6}" type="slidenum">
              <a:rPr lang="en-US"/>
              <a:pPr/>
              <a:t>4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8A976D-E37B-4F11-9B80-6ADD4F60F9B6}" type="slidenum">
              <a:rPr lang="en-US"/>
              <a:pPr/>
              <a:t>5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BE9452-EF07-42AB-B6E7-A263EF18745F}" type="slidenum">
              <a:rPr lang="en-US"/>
              <a:pPr/>
              <a:t>6</a:t>
            </a:fld>
            <a:endParaRPr lang="en-US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95B10-32D1-417C-B572-1C5D73CA122D}" type="slidenum">
              <a:rPr lang="en-US"/>
              <a:pPr/>
              <a:t>7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7C867B-54AA-4FFE-BF88-4B8D175E6135}" type="slidenum">
              <a:rPr lang="en-US"/>
              <a:pPr/>
              <a:t>23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4E7428-A239-4FC1-BDB7-CE7F4AAC3A3F}" type="slidenum">
              <a:rPr lang="en-US"/>
              <a:pPr/>
              <a:t>24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25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A1527F-CFA4-47EB-9DA1-C3CFF48E8F7D}" type="slidenum">
              <a:rPr lang="en-US"/>
              <a:pPr/>
              <a:t>26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ubheading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4" name="professor"/>
          <p:cNvSpPr>
            <a:spLocks noGrp="1"/>
          </p:cNvSpPr>
          <p:nvPr>
            <p:ph type="body" idx="10" hasCustomPrompt="1"/>
          </p:nvPr>
        </p:nvSpPr>
        <p:spPr>
          <a:xfrm>
            <a:off x="863600" y="3826056"/>
            <a:ext cx="10464800" cy="75438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 i="0" baseline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Name of Instructor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2769036"/>
            <a:ext cx="10464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Click to Edit Master Heading</a:t>
            </a:r>
          </a:p>
        </p:txBody>
      </p:sp>
      <p:sp>
        <p:nvSpPr>
          <p:cNvPr id="12" name="Freeform 11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32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5104" y="6111876"/>
            <a:ext cx="304800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F273F4B2-06CB-4F46-9A21-C8F39A474D07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83104" y="6111876"/>
            <a:ext cx="304800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31104" y="6111876"/>
            <a:ext cx="60960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5092886E-4F7E-440B-B974-245C48A768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1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4985590"/>
            <a:ext cx="10911840" cy="1051560"/>
          </a:xfrm>
          <a:prstGeom prst="rect">
            <a:avLst/>
          </a:prstGeo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5104" y="6111876"/>
            <a:ext cx="304800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F273F4B2-06CB-4F46-9A21-C8F39A474D07}" type="datetimeFigureOut">
              <a:rPr lang="en-US" smtClean="0"/>
              <a:pPr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83104" y="6111876"/>
            <a:ext cx="304800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31104" y="6111876"/>
            <a:ext cx="60960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5092886E-4F7E-440B-B974-245C48A768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60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76"/>
            <a:ext cx="11582400" cy="511712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885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heading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28600"/>
            <a:ext cx="11582400" cy="76200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edit Master Slide Heading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304800" y="1359808"/>
            <a:ext cx="5615354" cy="511719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6307014" y="1359876"/>
            <a:ext cx="5580185" cy="512474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tabLst>
                <a:tab pos="220663" algn="l"/>
                <a:tab pos="627063" algn="l"/>
                <a:tab pos="741363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1pPr>
            <a:lvl2pPr marL="285750" indent="-28575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2pPr>
            <a:lvl3pPr marL="404813" indent="-233363">
              <a:buFont typeface="Arial" charset="0"/>
              <a:buChar char="•"/>
              <a:tabLst>
                <a:tab pos="396875" algn="l"/>
              </a:tabLst>
              <a:defRPr sz="1600" baseline="0">
                <a:latin typeface="Arial" charset="0"/>
                <a:ea typeface="Arial" charset="0"/>
                <a:cs typeface="Arial" charset="0"/>
              </a:defRPr>
            </a:lvl3pPr>
            <a:lvl4pPr marL="687388" indent="-185738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4pPr>
            <a:lvl5pPr marL="1031875" indent="-187325">
              <a:buFont typeface="Arial" charset="0"/>
              <a:buChar char="•"/>
              <a:tabLst/>
              <a:defRPr sz="1600">
                <a:latin typeface="Arial" charset="0"/>
                <a:ea typeface="Arial" charset="0"/>
                <a:cs typeface="Arial" charset="0"/>
              </a:defRPr>
            </a:lvl5pPr>
            <a:lvl6pPr marL="0" indent="0">
              <a:buFont typeface="Arial" charset="0"/>
              <a:buNone/>
              <a:tabLst/>
              <a:defRPr sz="1600" baseline="0">
                <a:latin typeface="Arial" charset="0"/>
                <a:ea typeface="Arial" charset="0"/>
                <a:cs typeface="Arial" charset="0"/>
              </a:defRPr>
            </a:lvl6pPr>
            <a:lvl7pPr marL="0" indent="0">
              <a:buNone/>
              <a:tabLst>
                <a:tab pos="282575" algn="l"/>
                <a:tab pos="627063" algn="l"/>
                <a:tab pos="735013" algn="l"/>
              </a:tabLst>
              <a:defRPr sz="1600"/>
            </a:lvl7pPr>
            <a:lvl8pPr marL="519113" indent="-283464">
              <a:tabLst/>
              <a:defRPr sz="1600"/>
            </a:lvl8pPr>
            <a:lvl9pPr marL="1033463" indent="-176213">
              <a:buFont typeface="Arial" charset="0"/>
              <a:buChar char="•"/>
              <a:tabLst/>
              <a:defRPr sz="1600"/>
            </a:lvl9pPr>
          </a:lstStyle>
          <a:p>
            <a:pPr lvl="5"/>
            <a:r>
              <a:rPr lang="en-US" dirty="0"/>
              <a:t>Content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205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321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title"/>
          <p:cNvSpPr>
            <a:spLocks noGrp="1"/>
          </p:cNvSpPr>
          <p:nvPr>
            <p:ph type="title" hasCustomPrompt="1"/>
          </p:nvPr>
        </p:nvSpPr>
        <p:spPr>
          <a:xfrm>
            <a:off x="0" y="-685800"/>
            <a:ext cx="12192000" cy="457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idx="10" hasCustomPrompt="1"/>
          </p:nvPr>
        </p:nvSpPr>
        <p:spPr>
          <a:xfrm>
            <a:off x="355600" y="3051810"/>
            <a:ext cx="11480800" cy="7543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You have reached the end of the presentation.</a:t>
            </a:r>
          </a:p>
        </p:txBody>
      </p:sp>
      <p:sp>
        <p:nvSpPr>
          <p:cNvPr id="5" name="Freeform 4"/>
          <p:cNvSpPr/>
          <p:nvPr userDrawn="1"/>
        </p:nvSpPr>
        <p:spPr>
          <a:xfrm rot="10800000">
            <a:off x="2" y="556596"/>
            <a:ext cx="12191999" cy="1311965"/>
          </a:xfrm>
          <a:custGeom>
            <a:avLst/>
            <a:gdLst>
              <a:gd name="connsiteX0" fmla="*/ 9143999 w 9143999"/>
              <a:gd name="connsiteY0" fmla="*/ 1311965 h 1311965"/>
              <a:gd name="connsiteX1" fmla="*/ 0 w 9143999"/>
              <a:gd name="connsiteY1" fmla="*/ 1311965 h 1311965"/>
              <a:gd name="connsiteX2" fmla="*/ 0 w 9143999"/>
              <a:gd name="connsiteY2" fmla="*/ 137328 h 1311965"/>
              <a:gd name="connsiteX3" fmla="*/ 4388161 w 9143999"/>
              <a:gd name="connsiteY3" fmla="*/ 137328 h 1311965"/>
              <a:gd name="connsiteX4" fmla="*/ 4522306 w 9143999"/>
              <a:gd name="connsiteY4" fmla="*/ 0 h 1311965"/>
              <a:gd name="connsiteX5" fmla="*/ 4656451 w 9143999"/>
              <a:gd name="connsiteY5" fmla="*/ 137328 h 1311965"/>
              <a:gd name="connsiteX6" fmla="*/ 9143999 w 9143999"/>
              <a:gd name="connsiteY6" fmla="*/ 137328 h 131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1311965">
                <a:moveTo>
                  <a:pt x="9143999" y="1311965"/>
                </a:moveTo>
                <a:lnTo>
                  <a:pt x="0" y="1311965"/>
                </a:lnTo>
                <a:lnTo>
                  <a:pt x="0" y="137328"/>
                </a:lnTo>
                <a:lnTo>
                  <a:pt x="4388161" y="137328"/>
                </a:lnTo>
                <a:lnTo>
                  <a:pt x="4522306" y="0"/>
                </a:lnTo>
                <a:lnTo>
                  <a:pt x="4656451" y="137328"/>
                </a:lnTo>
                <a:lnTo>
                  <a:pt x="9143999" y="137328"/>
                </a:ln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ooter Placeholder 5"/>
          <p:cNvSpPr txBox="1">
            <a:spLocks/>
          </p:cNvSpPr>
          <p:nvPr userDrawn="1"/>
        </p:nvSpPr>
        <p:spPr>
          <a:xfrm>
            <a:off x="9737754" y="6253394"/>
            <a:ext cx="231273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2016 Ronald K. Satterfield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76297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ingle Corner Rectangle 2"/>
          <p:cNvSpPr/>
          <p:nvPr userDrawn="1"/>
        </p:nvSpPr>
        <p:spPr>
          <a:xfrm>
            <a:off x="0" y="5648016"/>
            <a:ext cx="6212115" cy="783772"/>
          </a:xfrm>
          <a:prstGeom prst="round1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277816" y="5782801"/>
            <a:ext cx="5798832" cy="5142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On screen instructions go here…</a:t>
            </a:r>
          </a:p>
        </p:txBody>
      </p:sp>
      <p:sp>
        <p:nvSpPr>
          <p:cNvPr id="5" name="Round Diagonal Corner Rectangle 4"/>
          <p:cNvSpPr/>
          <p:nvPr userDrawn="1"/>
        </p:nvSpPr>
        <p:spPr>
          <a:xfrm>
            <a:off x="423186" y="1274894"/>
            <a:ext cx="5169629" cy="70414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610417" y="1364801"/>
            <a:ext cx="4842489" cy="545745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Definition: goes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17882" y="2166291"/>
            <a:ext cx="4982399" cy="641181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96000">
                  <a:schemeClr val="tx2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28195" y="2164505"/>
            <a:ext cx="564444" cy="500737"/>
            <a:chOff x="246146" y="2164504"/>
            <a:chExt cx="423333" cy="500737"/>
          </a:xfrm>
        </p:grpSpPr>
        <p:sp>
          <p:nvSpPr>
            <p:cNvPr id="9" name="Hexagon 8"/>
            <p:cNvSpPr/>
            <p:nvPr userDrawn="1"/>
          </p:nvSpPr>
          <p:spPr>
            <a:xfrm rot="5400000">
              <a:off x="226553" y="2184097"/>
              <a:ext cx="462519" cy="423333"/>
            </a:xfrm>
            <a:prstGeom prst="hexag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317389" y="2172798"/>
              <a:ext cx="21063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!</a:t>
              </a:r>
            </a:p>
          </p:txBody>
        </p:sp>
      </p:grpSp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978729" y="2221151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Consider this…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96809" y="3169649"/>
            <a:ext cx="4474176" cy="514203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Think of this…/Formative question…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22516" y="3971949"/>
            <a:ext cx="5175088" cy="644135"/>
          </a:xfrm>
          <a:prstGeom prst="rect">
            <a:avLst/>
          </a:prstGeom>
          <a:noFill/>
          <a:ln>
            <a:solidFill>
              <a:srgbClr val="BB17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 userDrawn="1"/>
        </p:nvSpPr>
        <p:spPr>
          <a:xfrm>
            <a:off x="610417" y="3093226"/>
            <a:ext cx="4982399" cy="636612"/>
          </a:xfrm>
          <a:prstGeom prst="rect">
            <a:avLst/>
          </a:prstGeom>
          <a:noFill/>
          <a:ln w="12700"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5497" y="3121633"/>
            <a:ext cx="564444" cy="492443"/>
            <a:chOff x="251622" y="3121632"/>
            <a:chExt cx="423333" cy="492443"/>
          </a:xfrm>
        </p:grpSpPr>
        <p:sp>
          <p:nvSpPr>
            <p:cNvPr id="16" name="Hexagon 15"/>
            <p:cNvSpPr/>
            <p:nvPr userDrawn="1"/>
          </p:nvSpPr>
          <p:spPr>
            <a:xfrm rot="5400000">
              <a:off x="232029" y="3141225"/>
              <a:ext cx="462519" cy="423333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91606" y="3121632"/>
              <a:ext cx="2575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?</a:t>
              </a:r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7183103" y="1364800"/>
            <a:ext cx="4257524" cy="253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Pentagon 19"/>
          <p:cNvSpPr/>
          <p:nvPr userDrawn="1"/>
        </p:nvSpPr>
        <p:spPr>
          <a:xfrm rot="5400000">
            <a:off x="9019009" y="-437106"/>
            <a:ext cx="585707" cy="4257524"/>
          </a:xfrm>
          <a:prstGeom prst="homePlate">
            <a:avLst>
              <a:gd name="adj" fmla="val 13627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284480" y="2071605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tx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Text here for quotes or small pieces of content that aren’t voiced</a:t>
            </a:r>
          </a:p>
        </p:txBody>
      </p:sp>
      <p:sp>
        <p:nvSpPr>
          <p:cNvPr id="22" name="Text Placeholder 2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187157" y="1485900"/>
            <a:ext cx="4257523" cy="34619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ADD HEADING/SUBHEADING HERE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183101" y="3971951"/>
            <a:ext cx="4257524" cy="19184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312713" y="4111943"/>
            <a:ext cx="3998297" cy="1711326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for quotes or small pieces of content that aren’t voiced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8089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1415185" y="336606"/>
            <a:ext cx="9753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dirty="0">
                <a:solidFill>
                  <a:schemeClr val="tx2"/>
                </a:solidFill>
                <a:effectLst/>
              </a:rPr>
              <a:t>Assets,</a:t>
            </a:r>
            <a:r>
              <a:rPr lang="en-US" sz="3200" b="0" baseline="0" dirty="0">
                <a:solidFill>
                  <a:schemeClr val="tx2"/>
                </a:solidFill>
                <a:effectLst/>
              </a:rPr>
              <a:t> not a</a:t>
            </a:r>
            <a:r>
              <a:rPr lang="en-US" sz="3200" b="0" dirty="0">
                <a:solidFill>
                  <a:schemeClr val="tx2"/>
                </a:solidFill>
                <a:effectLst/>
              </a:rPr>
              <a:t> Slide</a:t>
            </a:r>
          </a:p>
        </p:txBody>
      </p:sp>
      <p:sp>
        <p:nvSpPr>
          <p:cNvPr id="26" name="Line Callout 1 25"/>
          <p:cNvSpPr/>
          <p:nvPr userDrawn="1"/>
        </p:nvSpPr>
        <p:spPr>
          <a:xfrm>
            <a:off x="1490132" y="1466717"/>
            <a:ext cx="3928533" cy="624115"/>
          </a:xfrm>
          <a:prstGeom prst="borderCallout1">
            <a:avLst>
              <a:gd name="adj1" fmla="val 51308"/>
              <a:gd name="adj2" fmla="val -451"/>
              <a:gd name="adj3" fmla="val 51308"/>
              <a:gd name="adj4" fmla="val -1981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1625600" y="1527949"/>
            <a:ext cx="3683000" cy="50165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as callout add content here…</a:t>
            </a:r>
          </a:p>
        </p:txBody>
      </p:sp>
      <p:cxnSp>
        <p:nvCxnSpPr>
          <p:cNvPr id="28" name="Straight Arrow Connector 27"/>
          <p:cNvCxnSpPr/>
          <p:nvPr userDrawn="1"/>
        </p:nvCxnSpPr>
        <p:spPr>
          <a:xfrm>
            <a:off x="1490132" y="2446192"/>
            <a:ext cx="3512451" cy="0"/>
          </a:xfrm>
          <a:prstGeom prst="straightConnector1">
            <a:avLst/>
          </a:prstGeom>
          <a:ln w="38100">
            <a:solidFill>
              <a:srgbClr val="9CCB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1490132" y="3120754"/>
            <a:ext cx="2442867" cy="40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490132" y="3131938"/>
            <a:ext cx="2442867" cy="389120"/>
          </a:xfrm>
          <a:prstGeom prst="rect">
            <a:avLst/>
          </a:prstGeom>
        </p:spPr>
        <p:txBody>
          <a:bodyPr/>
          <a:lstStyle>
            <a:lvl1pPr algn="ctr">
              <a:defRPr sz="1400" b="0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This is a tag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5776686" y="1561967"/>
            <a:ext cx="638628" cy="478971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</a:p>
        </p:txBody>
      </p:sp>
      <p:sp>
        <p:nvSpPr>
          <p:cNvPr id="33" name="Rectangle 32"/>
          <p:cNvSpPr/>
          <p:nvPr userDrawn="1"/>
        </p:nvSpPr>
        <p:spPr>
          <a:xfrm>
            <a:off x="7126518" y="1333500"/>
            <a:ext cx="4257524" cy="2532876"/>
          </a:xfrm>
          <a:prstGeom prst="rect">
            <a:avLst/>
          </a:prstGeom>
          <a:solidFill>
            <a:schemeClr val="accent1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339399" y="1492385"/>
            <a:ext cx="3829384" cy="50165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as a light box….</a:t>
            </a:r>
          </a:p>
        </p:txBody>
      </p:sp>
      <p:sp>
        <p:nvSpPr>
          <p:cNvPr id="35" name="Rounded Rectangle 12"/>
          <p:cNvSpPr/>
          <p:nvPr userDrawn="1"/>
        </p:nvSpPr>
        <p:spPr>
          <a:xfrm>
            <a:off x="566050" y="4459894"/>
            <a:ext cx="3928533" cy="5370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6" name="Rounded Rectangle 54"/>
          <p:cNvSpPr/>
          <p:nvPr userDrawn="1"/>
        </p:nvSpPr>
        <p:spPr>
          <a:xfrm>
            <a:off x="566050" y="5100710"/>
            <a:ext cx="3928533" cy="5370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7" name="Rounded Rectangle 57"/>
          <p:cNvSpPr/>
          <p:nvPr userDrawn="1"/>
        </p:nvSpPr>
        <p:spPr>
          <a:xfrm>
            <a:off x="566050" y="5741526"/>
            <a:ext cx="3928533" cy="5370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Rectangle 37"/>
          <p:cNvSpPr/>
          <p:nvPr userDrawn="1"/>
        </p:nvSpPr>
        <p:spPr>
          <a:xfrm>
            <a:off x="4910665" y="4437433"/>
            <a:ext cx="3928533" cy="5370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9" name="Rectangle 38"/>
          <p:cNvSpPr/>
          <p:nvPr userDrawn="1"/>
        </p:nvSpPr>
        <p:spPr>
          <a:xfrm>
            <a:off x="4910665" y="5078249"/>
            <a:ext cx="3928533" cy="5370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ectangle 39"/>
          <p:cNvSpPr/>
          <p:nvPr userDrawn="1"/>
        </p:nvSpPr>
        <p:spPr>
          <a:xfrm>
            <a:off x="4910665" y="5719065"/>
            <a:ext cx="3928533" cy="5370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037560" y="4437433"/>
            <a:ext cx="2743200" cy="1818661"/>
          </a:xfrm>
          <a:prstGeom prst="rect">
            <a:avLst/>
          </a:prstGeom>
        </p:spPr>
        <p:txBody>
          <a:bodyPr/>
          <a:lstStyle>
            <a:lvl1pPr>
              <a:defRPr sz="1400" b="0" baseline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Use this type of shapes, colors and effect to build diagrams, unless content requires something different. 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66200" y="1472379"/>
            <a:ext cx="350161" cy="3090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 userDrawn="1"/>
        </p:nvSpPr>
        <p:spPr>
          <a:xfrm>
            <a:off x="303154" y="1396651"/>
            <a:ext cx="220421" cy="16531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1490132" y="2714625"/>
            <a:ext cx="3420533" cy="0"/>
          </a:xfrm>
          <a:prstGeom prst="line">
            <a:avLst/>
          </a:prstGeom>
          <a:ln w="38100">
            <a:solidFill>
              <a:srgbClr val="CEC3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657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06401" y="329185"/>
            <a:ext cx="11376073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58129" y="434162"/>
            <a:ext cx="11075745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63168" y="1573468"/>
            <a:ext cx="10363200" cy="1828800"/>
          </a:xfrm>
          <a:prstGeom prst="rect">
            <a:avLst/>
          </a:prstGeom>
        </p:spPr>
        <p:txBody>
          <a:bodyPr lIns="45720" rIns="45720" bIns="45720"/>
          <a:lstStyle>
            <a:lvl1pPr algn="r">
              <a:defRPr sz="4500" b="1" baseline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dirty="0"/>
              <a:t>Click to edit title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963168" y="3685032"/>
            <a:ext cx="10363200" cy="914400"/>
          </a:xfrm>
          <a:prstGeom prst="rect">
            <a:avLst/>
          </a:prstGeo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28" y="5671457"/>
            <a:ext cx="2282208" cy="47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1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005" y="562707"/>
            <a:ext cx="10911840" cy="66846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6747"/>
                </a:solidFill>
              </a:defRPr>
            </a:lvl1pPr>
            <a:extLst/>
          </a:lstStyle>
          <a:p>
            <a:r>
              <a:rPr kumimoji="0" lang="en-US" dirty="0"/>
              <a:t>Click to edit Master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81200"/>
            <a:ext cx="10911840" cy="4187952"/>
          </a:xfrm>
          <a:prstGeom prst="rect">
            <a:avLst/>
          </a:prstGeom>
        </p:spPr>
        <p:txBody>
          <a:bodyPr/>
          <a:lstStyle>
            <a:lvl2pPr>
              <a:defRPr sz="20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43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3"/>
    </p:custDataLst>
    <p:extLst>
      <p:ext uri="{BB962C8B-B14F-4D97-AF65-F5344CB8AC3E}">
        <p14:creationId xmlns:p14="http://schemas.microsoft.com/office/powerpoint/2010/main" val="122461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4" r:id="rId2"/>
    <p:sldLayoutId id="2147483664" r:id="rId3"/>
    <p:sldLayoutId id="2147483658" r:id="rId4"/>
    <p:sldLayoutId id="2147483710" r:id="rId5"/>
    <p:sldLayoutId id="2147483721" r:id="rId6"/>
    <p:sldLayoutId id="2147483722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1200"/>
        </a:spcAft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ts val="1200"/>
        </a:spcBef>
        <a:spcAft>
          <a:spcPts val="120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21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1776664"/>
            <a:ext cx="10363200" cy="1828800"/>
          </a:xfrm>
        </p:spPr>
        <p:txBody>
          <a:bodyPr/>
          <a:lstStyle/>
          <a:p>
            <a:r>
              <a:rPr lang="en-US" dirty="0"/>
              <a:t>Operations Management</a:t>
            </a:r>
            <a:br>
              <a:rPr lang="en-US" dirty="0"/>
            </a:br>
            <a:r>
              <a:rPr lang="en-US" dirty="0"/>
              <a:t>and Supply Chain Processes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</p:spTree>
    <p:extLst>
      <p:ext uri="{BB962C8B-B14F-4D97-AF65-F5344CB8AC3E}">
        <p14:creationId xmlns:p14="http://schemas.microsoft.com/office/powerpoint/2010/main" val="2492858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8979" y="759923"/>
            <a:ext cx="7250133" cy="4845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3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62" y="620606"/>
            <a:ext cx="8641888" cy="509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1579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44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324101"/>
            <a:ext cx="10871200" cy="158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1579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41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6" t="34361" r="14086" b="14553"/>
          <a:stretch/>
        </p:blipFill>
        <p:spPr bwMode="auto">
          <a:xfrm>
            <a:off x="1972733" y="914399"/>
            <a:ext cx="8503600" cy="443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1579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9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Two Important Developments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7" y="1540933"/>
            <a:ext cx="10911840" cy="4187952"/>
          </a:xfrm>
        </p:spPr>
        <p:txBody>
          <a:bodyPr/>
          <a:lstStyle/>
          <a:p>
            <a:r>
              <a:rPr lang="en-US" sz="2000" b="1" dirty="0" smtClean="0"/>
              <a:t>Optimization for Protection &amp; Coverage</a:t>
            </a:r>
          </a:p>
          <a:p>
            <a:r>
              <a:rPr lang="en-US" sz="2000" b="1" dirty="0" smtClean="0"/>
              <a:t>Computers for Code Breaking</a:t>
            </a:r>
            <a:endParaRPr lang="en-US" sz="20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1579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24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9632"/>
            <a:ext cx="12193967" cy="639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25386" y="5715001"/>
            <a:ext cx="2925484" cy="584775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Colossus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7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457200"/>
            <a:ext cx="12024569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25386" y="5715001"/>
            <a:ext cx="2925484" cy="584775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Colossus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79" y="0"/>
            <a:ext cx="1230497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30222" y="5732764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ENIAC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Electronic Numerical Integrator and Calculator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7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290"/>
            <a:ext cx="12192000" cy="692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341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98" y="0"/>
            <a:ext cx="122245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61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168" y="1776664"/>
            <a:ext cx="10363200" cy="18288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Math Optimization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Ronald K. Satterfield</a:t>
            </a:r>
          </a:p>
          <a:p>
            <a:r>
              <a:rPr lang="en-US" dirty="0"/>
              <a:t>Muma College of Business</a:t>
            </a:r>
          </a:p>
          <a:p>
            <a:r>
              <a:rPr lang="en-US" dirty="0"/>
              <a:t>University of South Florida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08133" y="5001677"/>
            <a:ext cx="5518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Getting the Most for the Least</a:t>
            </a:r>
          </a:p>
          <a:p>
            <a:pPr algn="r"/>
            <a:r>
              <a:rPr lang="en-US" sz="2800" b="1" dirty="0" smtClean="0">
                <a:solidFill>
                  <a:srgbClr val="006747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Or the Least for the Most</a:t>
            </a:r>
            <a:endParaRPr lang="en-US" sz="2800" b="1" dirty="0">
              <a:solidFill>
                <a:srgbClr val="006747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5227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r="3442"/>
          <a:stretch/>
        </p:blipFill>
        <p:spPr bwMode="auto">
          <a:xfrm>
            <a:off x="-458" y="1"/>
            <a:ext cx="12218476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02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7"/>
          <a:stretch/>
        </p:blipFill>
        <p:spPr bwMode="auto">
          <a:xfrm>
            <a:off x="1" y="0"/>
            <a:ext cx="12248147" cy="691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54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3"/>
          <a:stretch/>
        </p:blipFill>
        <p:spPr bwMode="auto">
          <a:xfrm>
            <a:off x="0" y="1"/>
            <a:ext cx="12192000" cy="688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75801" y="5855596"/>
            <a:ext cx="8348195" cy="861774"/>
          </a:xfrm>
          <a:prstGeom prst="rect">
            <a:avLst/>
          </a:prstGeom>
          <a:solidFill>
            <a:srgbClr val="CEC393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UNIVAC I &amp; II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Universal Automatic Computer</a:t>
            </a:r>
            <a:endParaRPr 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8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203200" y="1334228"/>
            <a:ext cx="11785600" cy="449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71005" y="433317"/>
            <a:ext cx="10911840" cy="668467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A Mathematical Model 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2451100" y="310991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285751" y="1524000"/>
          <a:ext cx="1172210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4" imgW="4012920" imgH="469800" progId="Equation.3">
                  <p:embed/>
                </p:oleObj>
              </mc:Choice>
              <mc:Fallback>
                <p:oleObj name="Equation" r:id="rId4" imgW="40129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1" y="1524000"/>
                        <a:ext cx="11722100" cy="102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4273551" y="312896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1524000" y="3429001"/>
          <a:ext cx="426720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r:id="rId6" imgW="1955800" imgH="431800" progId="Equation.3">
                  <p:embed/>
                </p:oleObj>
              </mc:Choice>
              <mc:Fallback>
                <p:oleObj r:id="rId6" imgW="19558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429001"/>
                        <a:ext cx="4267200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4203700" y="3200400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128" name="Object 8"/>
          <p:cNvGraphicFramePr>
            <a:graphicFrameLocks noChangeAspect="1"/>
          </p:cNvGraphicFramePr>
          <p:nvPr/>
        </p:nvGraphicFramePr>
        <p:xfrm>
          <a:off x="1524000" y="4267200"/>
          <a:ext cx="46736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r:id="rId8" imgW="1409700" imgH="228600" progId="Equation.3">
                  <p:embed/>
                </p:oleObj>
              </mc:Choice>
              <mc:Fallback>
                <p:oleObj r:id="rId8" imgW="1409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267200"/>
                        <a:ext cx="4673600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4095751" y="322421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5130" name="Object 10"/>
          <p:cNvGraphicFramePr>
            <a:graphicFrameLocks noChangeAspect="1"/>
          </p:cNvGraphicFramePr>
          <p:nvPr/>
        </p:nvGraphicFramePr>
        <p:xfrm>
          <a:off x="1524000" y="5257801"/>
          <a:ext cx="51816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r:id="rId10" imgW="1676400" imgH="228600" progId="Equation.3">
                  <p:embed/>
                </p:oleObj>
              </mc:Choice>
              <mc:Fallback>
                <p:oleObj r:id="rId10" imgW="1676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257801"/>
                        <a:ext cx="5181600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1320800" y="2667001"/>
            <a:ext cx="2133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>
                <a:cs typeface="Times New Roman" pitchFamily="18" charset="0"/>
              </a:rPr>
              <a:t>Subject to:</a:t>
            </a:r>
            <a:r>
              <a:rPr lang="en-US" sz="2000"/>
              <a:t>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3970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5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5290" y="407273"/>
            <a:ext cx="10012217" cy="62002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6747"/>
                </a:solidFill>
                <a:cs typeface="Times New Roman" pitchFamily="18" charset="0"/>
              </a:rPr>
              <a:t>An Example Model 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988291" y="2376054"/>
            <a:ext cx="3314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="1" dirty="0">
                <a:cs typeface="Times New Roman" pitchFamily="18" charset="0"/>
              </a:rPr>
              <a:t>Subject To:             </a:t>
            </a:r>
          </a:p>
        </p:txBody>
      </p:sp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932872" y="1184565"/>
          <a:ext cx="10058400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r:id="rId4" imgW="1371600" imgH="228600" progId="Equation.3">
                  <p:embed/>
                </p:oleObj>
              </mc:Choice>
              <mc:Fallback>
                <p:oleObj r:id="rId4" imgW="1371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872" y="1184565"/>
                        <a:ext cx="10058400" cy="127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3352800" y="2995613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1173017" y="2957945"/>
          <a:ext cx="75184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r:id="rId6" imgW="1040948" imgH="215806" progId="Equation.3">
                  <p:embed/>
                </p:oleObj>
              </mc:Choice>
              <mc:Fallback>
                <p:oleObj r:id="rId6" imgW="104094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017" y="2957945"/>
                        <a:ext cx="7518400" cy="118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086100" y="3019425"/>
            <a:ext cx="1219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8199" name="Object 7"/>
          <p:cNvGraphicFramePr>
            <a:graphicFrameLocks noChangeAspect="1"/>
          </p:cNvGraphicFramePr>
          <p:nvPr/>
        </p:nvGraphicFramePr>
        <p:xfrm>
          <a:off x="1080655" y="4170219"/>
          <a:ext cx="84328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r:id="rId8" imgW="1205977" imgH="215806" progId="Equation.3">
                  <p:embed/>
                </p:oleObj>
              </mc:Choice>
              <mc:Fallback>
                <p:oleObj r:id="rId8" imgW="1205977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655" y="4170219"/>
                        <a:ext cx="8432800" cy="114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39702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93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Formulating a Model 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76224"/>
            <a:ext cx="10911840" cy="4187952"/>
          </a:xfrm>
        </p:spPr>
        <p:txBody>
          <a:bodyPr>
            <a:normAutofit/>
          </a:bodyPr>
          <a:lstStyle/>
          <a:p>
            <a:r>
              <a:rPr lang="en-US" sz="2000" b="1" dirty="0"/>
              <a:t>What are you trying to achieve</a:t>
            </a:r>
          </a:p>
          <a:p>
            <a:r>
              <a:rPr lang="en-US" sz="2000" b="1" dirty="0"/>
              <a:t>How do you achieve it</a:t>
            </a:r>
          </a:p>
          <a:p>
            <a:r>
              <a:rPr lang="en-US" sz="2000" b="1" dirty="0"/>
              <a:t>How are resources used</a:t>
            </a:r>
          </a:p>
          <a:p>
            <a:r>
              <a:rPr lang="en-US" sz="2000" b="1" dirty="0"/>
              <a:t>What are the resource </a:t>
            </a:r>
            <a:r>
              <a:rPr lang="en-US" sz="2000" b="1" dirty="0" smtClean="0">
                <a:cs typeface="Times New Roman" pitchFamily="18" charset="0"/>
              </a:rPr>
              <a:t>limits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76088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006646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006646"/>
                        </a:solidFill>
                      </a:endParaRP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48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Production &amp; Inventory</a:t>
            </a:r>
            <a:endParaRPr lang="en-US" dirty="0"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36401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EC3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EC393"/>
                        </a:solidFill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006646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006646"/>
                        </a:solidFill>
                      </a:endParaRP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10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Blending</a:t>
            </a:r>
            <a:endParaRPr lang="en-US" dirty="0"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16757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EC3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EC393"/>
                        </a:solidFill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EC3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EC393"/>
                        </a:solidFill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006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62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Workforce Scheduling</a:t>
            </a:r>
            <a:endParaRPr lang="en-US" dirty="0"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148595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EC3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EC393"/>
                        </a:solidFill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EC3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EC393"/>
                        </a:solidFill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EC3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0066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6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38411" y="395779"/>
            <a:ext cx="10911840" cy="820685"/>
          </a:xfrm>
        </p:spPr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Summary &amp; Your Review</a:t>
            </a:r>
            <a:endParaRPr lang="en-US" dirty="0"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62237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CEC393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EC3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EC393"/>
                        </a:solidFill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EC3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EC393"/>
                        </a:solidFill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EC3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EC3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EC3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006646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6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766233" y="304801"/>
            <a:ext cx="10668000" cy="923925"/>
          </a:xfrm>
        </p:spPr>
        <p:txBody>
          <a:bodyPr/>
          <a:lstStyle/>
          <a:p>
            <a:pPr eaLnBrk="1" hangingPunct="1"/>
            <a:r>
              <a:rPr lang="en-US" dirty="0"/>
              <a:t>Plan for This Presentation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199" y="1249738"/>
            <a:ext cx="5366872" cy="4109113"/>
          </a:xfrm>
        </p:spPr>
        <p:txBody>
          <a:bodyPr/>
          <a:lstStyle/>
          <a:p>
            <a:pPr eaLnBrk="1" hangingPunct="1"/>
            <a:r>
              <a:rPr lang="en-US" sz="2000" b="1" dirty="0"/>
              <a:t>Introduction to </a:t>
            </a:r>
            <a:r>
              <a:rPr lang="en-US" sz="2000" b="1" dirty="0" smtClean="0"/>
              <a:t>Math Optimization</a:t>
            </a:r>
            <a:endParaRPr lang="en-US" sz="2000" b="1" dirty="0"/>
          </a:p>
          <a:p>
            <a:pPr eaLnBrk="1" hangingPunct="1"/>
            <a:r>
              <a:rPr lang="en-US" sz="2000" b="1" dirty="0" smtClean="0"/>
              <a:t>Fundamental Math Modeling</a:t>
            </a:r>
          </a:p>
          <a:p>
            <a:pPr eaLnBrk="1" hangingPunct="1"/>
            <a:r>
              <a:rPr lang="en-US" sz="2000" b="1" dirty="0" smtClean="0"/>
              <a:t>	Formulating a Model</a:t>
            </a:r>
          </a:p>
          <a:p>
            <a:pPr eaLnBrk="1" hangingPunct="1"/>
            <a:r>
              <a:rPr lang="en-US" sz="2000" b="1" dirty="0"/>
              <a:t>	</a:t>
            </a:r>
            <a:r>
              <a:rPr lang="en-US" sz="2000" b="1" dirty="0" smtClean="0"/>
              <a:t>Solving the Model</a:t>
            </a:r>
          </a:p>
          <a:p>
            <a:pPr eaLnBrk="1" hangingPunct="1"/>
            <a:r>
              <a:rPr lang="en-US" sz="2000" b="1" dirty="0"/>
              <a:t>	</a:t>
            </a:r>
            <a:r>
              <a:rPr lang="en-US" sz="2000" b="1" dirty="0" smtClean="0"/>
              <a:t>The Solution Space</a:t>
            </a:r>
          </a:p>
          <a:p>
            <a:pPr eaLnBrk="1" hangingPunct="1"/>
            <a:r>
              <a:rPr lang="en-US" sz="2000" b="1" dirty="0"/>
              <a:t>	</a:t>
            </a:r>
            <a:r>
              <a:rPr lang="en-US" sz="2000" b="1" dirty="0" smtClean="0"/>
              <a:t>Interpreting the Solution</a:t>
            </a:r>
          </a:p>
          <a:p>
            <a:pPr eaLnBrk="1" hangingPunct="1"/>
            <a:r>
              <a:rPr lang="en-US" sz="2000" b="1" dirty="0"/>
              <a:t>	</a:t>
            </a:r>
            <a:r>
              <a:rPr lang="en-US" sz="2000" b="1" dirty="0" smtClean="0"/>
              <a:t>Sensitivity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/>
              <p14:cNvContentPartPr/>
              <p14:nvPr/>
            </p14:nvContentPartPr>
            <p14:xfrm>
              <a:off x="6758200" y="3184349"/>
              <a:ext cx="24120" cy="802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0160" y="1192829"/>
                <a:ext cx="5515920" cy="4792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366933" y="1210072"/>
            <a:ext cx="5366872" cy="4109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Product Mix</a:t>
            </a:r>
          </a:p>
          <a:p>
            <a:r>
              <a:rPr lang="en-US" sz="2000" b="1" dirty="0" smtClean="0"/>
              <a:t>Production &amp; Inventory</a:t>
            </a:r>
          </a:p>
          <a:p>
            <a:r>
              <a:rPr lang="en-US" sz="2000" b="1" dirty="0" smtClean="0"/>
              <a:t>Blending</a:t>
            </a:r>
          </a:p>
          <a:p>
            <a:r>
              <a:rPr lang="en-US" sz="2000" b="1" dirty="0" smtClean="0"/>
              <a:t>Workforce Scheduling</a:t>
            </a:r>
          </a:p>
          <a:p>
            <a:r>
              <a:rPr lang="en-US" sz="2000" b="1" dirty="0" smtClean="0"/>
              <a:t>Summary</a:t>
            </a:r>
          </a:p>
          <a:p>
            <a:r>
              <a:rPr lang="en-US" sz="2000" b="1" dirty="0" smtClean="0"/>
              <a:t>Your Review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3408752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65661"/>
            <a:ext cx="10363200" cy="685800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Mathematical </a:t>
            </a:r>
            <a:r>
              <a:rPr lang="en-US" dirty="0" smtClean="0">
                <a:cs typeface="Times New Roman" pitchFamily="18" charset="0"/>
              </a:rPr>
              <a:t>Optimization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0520" y="1524000"/>
            <a:ext cx="95504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Area of Quantitative Analysis  for “optimizing” a </a:t>
            </a:r>
            <a:r>
              <a:rPr lang="en-US" sz="2000" b="1" dirty="0" smtClean="0"/>
              <a:t>problem.</a:t>
            </a:r>
            <a:endParaRPr lang="en-US" sz="2000" b="1" dirty="0"/>
          </a:p>
          <a:p>
            <a:pPr>
              <a:lnSpc>
                <a:spcPct val="90000"/>
              </a:lnSpc>
            </a:pPr>
            <a:r>
              <a:rPr lang="en-US" sz="2000" b="1" dirty="0"/>
              <a:t>About 60 years </a:t>
            </a:r>
            <a:r>
              <a:rPr lang="en-US" sz="2000" b="1" dirty="0" smtClean="0"/>
              <a:t>old.</a:t>
            </a:r>
            <a:endParaRPr lang="en-US" sz="2000" b="1" dirty="0"/>
          </a:p>
          <a:p>
            <a:pPr>
              <a:lnSpc>
                <a:spcPct val="90000"/>
              </a:lnSpc>
            </a:pPr>
            <a:r>
              <a:rPr lang="en-US" sz="2000" b="1" dirty="0"/>
              <a:t>Common today, but not many know about </a:t>
            </a:r>
            <a:r>
              <a:rPr lang="en-US" sz="2000" b="1" dirty="0" smtClean="0"/>
              <a:t>it.</a:t>
            </a:r>
            <a:endParaRPr lang="en-US" sz="2000" b="1" dirty="0"/>
          </a:p>
          <a:p>
            <a:pPr>
              <a:lnSpc>
                <a:spcPct val="90000"/>
              </a:lnSpc>
              <a:buNone/>
            </a:pPr>
            <a:r>
              <a:rPr lang="en-US" sz="3400" dirty="0">
                <a:cs typeface="Times New Roman" pitchFamily="18" charset="0"/>
              </a:rPr>
              <a:t/>
            </a:r>
            <a:br>
              <a:rPr lang="en-US" sz="3400" dirty="0">
                <a:cs typeface="Times New Roman" pitchFamily="18" charset="0"/>
              </a:rPr>
            </a:br>
            <a:r>
              <a:rPr lang="en-US" sz="3400" b="0" dirty="0">
                <a:cs typeface="Times New Roman" pitchFamily="18" charset="0"/>
              </a:rPr>
              <a:t/>
            </a:r>
            <a:br>
              <a:rPr lang="en-US" sz="3400" b="0" dirty="0">
                <a:cs typeface="Times New Roman" pitchFamily="18" charset="0"/>
              </a:rPr>
            </a:br>
            <a:endParaRPr lang="en-US" sz="3400" b="0" dirty="0"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616110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53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64057"/>
            <a:ext cx="10363200" cy="954505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pitchFamily="18" charset="0"/>
              </a:rPr>
              <a:t>Kinds of </a:t>
            </a:r>
            <a:r>
              <a:rPr lang="en-US" dirty="0">
                <a:cs typeface="Times New Roman" pitchFamily="18" charset="0"/>
              </a:rPr>
              <a:t>Mathematical</a:t>
            </a:r>
            <a:r>
              <a:rPr lang="en-US" dirty="0">
                <a:cs typeface="Times New Roman" pitchFamily="18" charset="0"/>
              </a:rPr>
              <a:t> Optimization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134" y="1354667"/>
            <a:ext cx="95504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Linear </a:t>
            </a:r>
            <a:r>
              <a:rPr lang="en-US" sz="2000" b="1" dirty="0" smtClean="0"/>
              <a:t>Programming</a:t>
            </a:r>
            <a:endParaRPr lang="en-US" sz="2000" b="1" dirty="0"/>
          </a:p>
          <a:p>
            <a:pPr>
              <a:lnSpc>
                <a:spcPct val="90000"/>
              </a:lnSpc>
            </a:pPr>
            <a:r>
              <a:rPr lang="en-US" sz="2000" b="1" dirty="0"/>
              <a:t>Integer Programming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Mixed Integer Programming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Goal </a:t>
            </a:r>
            <a:r>
              <a:rPr lang="en-US" sz="2000" b="1" dirty="0"/>
              <a:t>Programming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Network Modeling</a:t>
            </a:r>
            <a:r>
              <a:rPr lang="en-US" sz="3400" dirty="0">
                <a:cs typeface="Times New Roman" pitchFamily="18" charset="0"/>
              </a:rPr>
              <a:t/>
            </a:r>
            <a:br>
              <a:rPr lang="en-US" sz="3400" dirty="0">
                <a:cs typeface="Times New Roman" pitchFamily="18" charset="0"/>
              </a:rPr>
            </a:br>
            <a:r>
              <a:rPr lang="en-US" sz="3400" b="0" dirty="0">
                <a:cs typeface="Times New Roman" pitchFamily="18" charset="0"/>
              </a:rPr>
              <a:t/>
            </a:r>
            <a:br>
              <a:rPr lang="en-US" sz="3400" b="0" dirty="0">
                <a:cs typeface="Times New Roman" pitchFamily="18" charset="0"/>
              </a:rPr>
            </a:br>
            <a:endParaRPr lang="en-US" sz="3400" b="0" dirty="0"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948267" y="406400"/>
            <a:ext cx="10363200" cy="685800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What is “Solver”?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1793" y="1601537"/>
            <a:ext cx="9550400" cy="37164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Third-Party Add-In with </a:t>
            </a:r>
            <a:r>
              <a:rPr lang="en-US" sz="2000" b="1" dirty="0"/>
              <a:t>Excel</a:t>
            </a:r>
            <a:endParaRPr lang="en-US" sz="2000" b="1" dirty="0"/>
          </a:p>
          <a:p>
            <a:pPr>
              <a:lnSpc>
                <a:spcPct val="90000"/>
              </a:lnSpc>
            </a:pPr>
            <a:r>
              <a:rPr lang="en-US" sz="2000" b="1" dirty="0"/>
              <a:t>Frontline Systems, Inc. (www.solver.com) </a:t>
            </a:r>
            <a:endParaRPr lang="en-US" sz="2000" b="1" dirty="0"/>
          </a:p>
          <a:p>
            <a:pPr>
              <a:lnSpc>
                <a:spcPct val="90000"/>
              </a:lnSpc>
            </a:pPr>
            <a:r>
              <a:rPr lang="en-US" sz="2000" b="1" dirty="0"/>
              <a:t>Basic </a:t>
            </a:r>
            <a:r>
              <a:rPr lang="en-US" sz="2000" b="1" dirty="0"/>
              <a:t>Version Comes Free with Excel (Hobbled</a:t>
            </a:r>
            <a:r>
              <a:rPr lang="en-US" sz="2000" b="1" dirty="0"/>
              <a:t>)</a:t>
            </a:r>
            <a:endParaRPr lang="en-US" sz="2000" b="1" dirty="0"/>
          </a:p>
          <a:p>
            <a:pPr>
              <a:lnSpc>
                <a:spcPct val="90000"/>
              </a:lnSpc>
            </a:pPr>
            <a:r>
              <a:rPr lang="en-US" sz="2000" b="1" dirty="0"/>
              <a:t>Complete Capabilities Available for Purchase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5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22867" y="355600"/>
            <a:ext cx="10363200" cy="685800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We </a:t>
            </a:r>
            <a:r>
              <a:rPr lang="en-US" dirty="0" smtClean="0">
                <a:cs typeface="Times New Roman" pitchFamily="18" charset="0"/>
              </a:rPr>
              <a:t>Use </a:t>
            </a:r>
            <a:r>
              <a:rPr lang="en-US" dirty="0">
                <a:cs typeface="Times New Roman" pitchFamily="18" charset="0"/>
              </a:rPr>
              <a:t>the </a:t>
            </a:r>
            <a:r>
              <a:rPr lang="en-US" dirty="0" smtClean="0">
                <a:cs typeface="Times New Roman" pitchFamily="18" charset="0"/>
              </a:rPr>
              <a:t>Hobbled Version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156" y="1474983"/>
            <a:ext cx="10026761" cy="35782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cs typeface="Times New Roman" pitchFamily="18" charset="0"/>
              </a:rPr>
              <a:t>No special software for you to </a:t>
            </a:r>
            <a:r>
              <a:rPr lang="en-US" sz="2000" b="1" dirty="0" smtClean="0">
                <a:cs typeface="Times New Roman" pitchFamily="18" charset="0"/>
              </a:rPr>
              <a:t>buy</a:t>
            </a:r>
            <a:endParaRPr lang="en-US" sz="2000" b="1" dirty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 smtClean="0">
                <a:cs typeface="Times New Roman" pitchFamily="18" charset="0"/>
              </a:rPr>
              <a:t>Learn </a:t>
            </a:r>
            <a:r>
              <a:rPr lang="en-US" sz="2000" b="1" dirty="0">
                <a:cs typeface="Times New Roman" pitchFamily="18" charset="0"/>
              </a:rPr>
              <a:t>how to use a ubiquitous </a:t>
            </a:r>
            <a:r>
              <a:rPr lang="en-US" sz="2000" b="1" dirty="0" smtClean="0">
                <a:cs typeface="Times New Roman" pitchFamily="18" charset="0"/>
              </a:rPr>
              <a:t>tool</a:t>
            </a:r>
            <a:endParaRPr lang="en-US" sz="2000" b="1" dirty="0"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cs typeface="Times New Roman" pitchFamily="18" charset="0"/>
              </a:rPr>
              <a:t>If the handicaps bother you, the full version is available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43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483" y="746599"/>
            <a:ext cx="5507795" cy="474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51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6035" y="782502"/>
            <a:ext cx="5076144" cy="452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59099"/>
              </p:ext>
            </p:extLst>
          </p:nvPr>
        </p:nvGraphicFramePr>
        <p:xfrm>
          <a:off x="587533" y="5801033"/>
          <a:ext cx="11038410" cy="7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86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>
                          <a:solidFill>
                            <a:srgbClr val="006646"/>
                          </a:solidFill>
                        </a:rPr>
                        <a:t>Introduction</a:t>
                      </a:r>
                    </a:p>
                  </a:txBody>
                  <a:tcPr anchor="ctr">
                    <a:solidFill>
                      <a:srgbClr val="CEC3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Fundamental Modeling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rgbClr val="CFC493"/>
                          </a:solidFill>
                        </a:rPr>
                        <a:t>Production &amp; Inventory</a:t>
                      </a:r>
                      <a:endParaRPr lang="en-US" sz="1400" baseline="0" dirty="0">
                        <a:solidFill>
                          <a:srgbClr val="CFC493"/>
                        </a:solidFill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381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Blending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Workforce Scheduling</a:t>
                      </a:r>
                      <a:endParaRPr lang="en-US" sz="1400" b="1" kern="1200" baseline="0" dirty="0">
                        <a:solidFill>
                          <a:srgbClr val="CFC493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Summary &amp; Your </a:t>
                      </a:r>
                      <a:r>
                        <a:rPr lang="en-US" sz="1400" b="1" kern="1200" baseline="0" dirty="0">
                          <a:solidFill>
                            <a:srgbClr val="CFC493"/>
                          </a:solidFill>
                          <a:latin typeface="+mn-lt"/>
                          <a:ea typeface="+mn-ea"/>
                          <a:cs typeface="+mn-cs"/>
                        </a:rPr>
                        <a:t>Review</a:t>
                      </a:r>
                    </a:p>
                  </a:txBody>
                  <a:tcPr anchor="ctr">
                    <a:solidFill>
                      <a:srgbClr val="0067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08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AYERLOGOHEIGHT" val="140"/>
  <p:tag name="PLAYERLOGOWIDTH" val="233"/>
  <p:tag name="ARTICULATE_PROJECT_CHECK" val="0"/>
  <p:tag name="LMS_PUBLISH" val="No"/>
  <p:tag name="ARTICULATE_TEMPLATE" val="eLearning"/>
  <p:tag name="ARTICULATE_TEMPLATE_GUID" val="a1fdf926-7bdf-43cc-8381-83bd9cb77f11"/>
  <p:tag name="ARTICULATE_LOGO" val="(None selected)"/>
  <p:tag name="ARTICULATE_PRESENTER" val="(None selected)"/>
  <p:tag name="ARTICULATE_PRESENTER_GUID" val="9869030842"/>
  <p:tag name="PRESENTER_PREVIEW_MODE_REFRESH" val="0"/>
  <p:tag name="PRESENTER_PREVIEW_MODE" val="0"/>
  <p:tag name="ARTICULATE_SLIDE_THUMBNAIL_REFRESH" val="1"/>
  <p:tag name="ARTICULATE_PROJECT_OPEN" val="1"/>
  <p:tag name="ARTICULATE_REFERENCE_ID" val="69b2cc72-b4bd-4a2d-b24c-9ce7a9587c40"/>
  <p:tag name="TAG_BACKING_FORM_KEY" val="852324-c:\users\clwoods\documents\custom office templates\green_gold_ppt_template.potx"/>
  <p:tag name="ARTICULATE_PRESENTER_VERSION" val="7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SLIDE_COUNT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reen_gold_ppt_template">
  <a:themeElements>
    <a:clrScheme name="USF Green and Gold">
      <a:dk1>
        <a:sysClr val="windowText" lastClr="000000"/>
      </a:dk1>
      <a:lt1>
        <a:sysClr val="window" lastClr="FFFFFF"/>
      </a:lt1>
      <a:dk2>
        <a:srgbClr val="006646"/>
      </a:dk2>
      <a:lt2>
        <a:srgbClr val="CEC393"/>
      </a:lt2>
      <a:accent1>
        <a:srgbClr val="009374"/>
      </a:accent1>
      <a:accent2>
        <a:srgbClr val="9CCB3B"/>
      </a:accent2>
      <a:accent3>
        <a:srgbClr val="DBE120"/>
      </a:accent3>
      <a:accent4>
        <a:srgbClr val="7FB0A6"/>
      </a:accent4>
      <a:accent5>
        <a:srgbClr val="28AFCE"/>
      </a:accent5>
      <a:accent6>
        <a:srgbClr val="BB17AB"/>
      </a:accent6>
      <a:hlink>
        <a:srgbClr val="0563C1"/>
      </a:hlink>
      <a:folHlink>
        <a:srgbClr val="954F72"/>
      </a:folHlink>
    </a:clrScheme>
    <a:fontScheme name="Green and Gold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" id="{1D8D95CE-B785-7947-B1AE-A6B763026EB7}" vid="{14C0309E-0D4E-3F4E-87F9-713BCC1C3E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green_gold_ppt_template</Template>
  <TotalTime>1316</TotalTime>
  <Words>514</Words>
  <Application>Microsoft Office PowerPoint</Application>
  <PresentationFormat>Custom</PresentationFormat>
  <Paragraphs>194</Paragraphs>
  <Slides>29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green_gold_ppt_template</vt:lpstr>
      <vt:lpstr>Equation</vt:lpstr>
      <vt:lpstr>Microsoft Equation 3.0</vt:lpstr>
      <vt:lpstr>Operations Management and Supply Chain Processes</vt:lpstr>
      <vt:lpstr> Math Optimization I</vt:lpstr>
      <vt:lpstr>Plan for This Presentation</vt:lpstr>
      <vt:lpstr>Mathematical Optimization</vt:lpstr>
      <vt:lpstr>Kinds of Mathematical Optimization</vt:lpstr>
      <vt:lpstr>What is “Solver”?</vt:lpstr>
      <vt:lpstr>We Use the Hobbled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Important Developments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Mathematical Model </vt:lpstr>
      <vt:lpstr>An Example Model </vt:lpstr>
      <vt:lpstr>Formulating a Model </vt:lpstr>
      <vt:lpstr>Production &amp; Inventory</vt:lpstr>
      <vt:lpstr>Blending</vt:lpstr>
      <vt:lpstr>Workforce Scheduling</vt:lpstr>
      <vt:lpstr>Summary &amp; Your Review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</dc:creator>
  <cp:lastModifiedBy>Ron</cp:lastModifiedBy>
  <cp:revision>103</cp:revision>
  <dcterms:created xsi:type="dcterms:W3CDTF">2016-05-01T20:38:57Z</dcterms:created>
  <dcterms:modified xsi:type="dcterms:W3CDTF">2017-04-05T15:11:22Z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e-learning_blank_template</vt:lpwstr>
  </property>
  <property fmtid="{D5CDD505-2E9C-101B-9397-08002B2CF9AE}" pid="4" name="ArticulateGUID">
    <vt:lpwstr>B7117A70-685E-4E4D-A64A-4D22F3034C64</vt:lpwstr>
  </property>
  <property fmtid="{D5CDD505-2E9C-101B-9397-08002B2CF9AE}" pid="5" name="ArticulateProjectVersion">
    <vt:lpwstr>7</vt:lpwstr>
  </property>
  <property fmtid="{D5CDD505-2E9C-101B-9397-08002B2CF9AE}" pid="6" name="ArticulateProjectFull">
    <vt:lpwstr>C:\Users\clwoods\Documents\Custom Office Templates\green_gold_ppt_template.ppta</vt:lpwstr>
  </property>
</Properties>
</file>